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68" r:id="rId14"/>
    <p:sldId id="270" r:id="rId15"/>
    <p:sldId id="271" r:id="rId16"/>
    <p:sldId id="272" r:id="rId17"/>
    <p:sldId id="273" r:id="rId18"/>
    <p:sldId id="274" r:id="rId19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pt-PT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80C8-1B84-4FBA-9728-EA99BEE14ED3}" type="datetimeFigureOut">
              <a:rPr lang="pt-PT" smtClean="0"/>
              <a:t>24/08/2017</a:t>
            </a:fld>
            <a:endParaRPr lang="pt-PT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06F6A-AD1B-4B5F-94A5-EE0EF4451C4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846315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PT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80C8-1B84-4FBA-9728-EA99BEE14ED3}" type="datetimeFigureOut">
              <a:rPr lang="pt-PT" smtClean="0"/>
              <a:t>24/08/2017</a:t>
            </a:fld>
            <a:endParaRPr lang="pt-PT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06F6A-AD1B-4B5F-94A5-EE0EF4451C4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91062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PT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80C8-1B84-4FBA-9728-EA99BEE14ED3}" type="datetimeFigureOut">
              <a:rPr lang="pt-PT" smtClean="0"/>
              <a:t>24/08/2017</a:t>
            </a:fld>
            <a:endParaRPr lang="pt-PT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06F6A-AD1B-4B5F-94A5-EE0EF4451C4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29574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PT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80C8-1B84-4FBA-9728-EA99BEE14ED3}" type="datetimeFigureOut">
              <a:rPr lang="pt-PT" smtClean="0"/>
              <a:t>24/08/2017</a:t>
            </a:fld>
            <a:endParaRPr lang="pt-PT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06F6A-AD1B-4B5F-94A5-EE0EF4451C4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32960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PT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80C8-1B84-4FBA-9728-EA99BEE14ED3}" type="datetimeFigureOut">
              <a:rPr lang="pt-PT" smtClean="0"/>
              <a:t>24/08/2017</a:t>
            </a:fld>
            <a:endParaRPr lang="pt-PT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06F6A-AD1B-4B5F-94A5-EE0EF4451C4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39165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PT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80C8-1B84-4FBA-9728-EA99BEE14ED3}" type="datetimeFigureOut">
              <a:rPr lang="pt-PT" smtClean="0"/>
              <a:t>24/08/2017</a:t>
            </a:fld>
            <a:endParaRPr lang="pt-PT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06F6A-AD1B-4B5F-94A5-EE0EF4451C4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87221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PT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80C8-1B84-4FBA-9728-EA99BEE14ED3}" type="datetimeFigureOut">
              <a:rPr lang="pt-PT" smtClean="0"/>
              <a:t>24/08/2017</a:t>
            </a:fld>
            <a:endParaRPr lang="pt-PT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06F6A-AD1B-4B5F-94A5-EE0EF4451C4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87997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PT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80C8-1B84-4FBA-9728-EA99BEE14ED3}" type="datetimeFigureOut">
              <a:rPr lang="pt-PT" smtClean="0"/>
              <a:t>24/08/2017</a:t>
            </a:fld>
            <a:endParaRPr lang="pt-PT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06F6A-AD1B-4B5F-94A5-EE0EF4451C4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97972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80C8-1B84-4FBA-9728-EA99BEE14ED3}" type="datetimeFigureOut">
              <a:rPr lang="pt-PT" smtClean="0"/>
              <a:t>24/08/2017</a:t>
            </a:fld>
            <a:endParaRPr lang="pt-PT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06F6A-AD1B-4B5F-94A5-EE0EF4451C4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13089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PT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80C8-1B84-4FBA-9728-EA99BEE14ED3}" type="datetimeFigureOut">
              <a:rPr lang="pt-PT" smtClean="0"/>
              <a:t>24/08/2017</a:t>
            </a:fld>
            <a:endParaRPr lang="pt-PT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06F6A-AD1B-4B5F-94A5-EE0EF4451C4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81602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PT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80C8-1B84-4FBA-9728-EA99BEE14ED3}" type="datetimeFigureOut">
              <a:rPr lang="pt-PT" smtClean="0"/>
              <a:t>24/08/2017</a:t>
            </a:fld>
            <a:endParaRPr lang="pt-PT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06F6A-AD1B-4B5F-94A5-EE0EF4451C4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61454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PT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C680C8-1B84-4FBA-9728-EA99BEE14ED3}" type="datetimeFigureOut">
              <a:rPr lang="pt-PT" smtClean="0"/>
              <a:t>24/08/2017</a:t>
            </a:fld>
            <a:endParaRPr lang="pt-PT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06F6A-AD1B-4B5F-94A5-EE0EF4451C4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52486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CaixaDeTexto 4"/>
          <p:cNvSpPr txBox="1"/>
          <p:nvPr/>
        </p:nvSpPr>
        <p:spPr>
          <a:xfrm>
            <a:off x="72427" y="5658414"/>
            <a:ext cx="9623834" cy="11387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t-PT" sz="2800" dirty="0" smtClean="0"/>
              <a:t>XV Assembleia Geral Ordinária do Sínodo dos Bispos / Out.2018</a:t>
            </a:r>
          </a:p>
          <a:p>
            <a:r>
              <a:rPr lang="pt-PT" sz="4000" b="1" i="1" dirty="0" smtClean="0"/>
              <a:t>Os jovens, a fé e o discernimento vocacional</a:t>
            </a:r>
          </a:p>
        </p:txBody>
      </p:sp>
    </p:spTree>
    <p:extLst>
      <p:ext uri="{BB962C8B-B14F-4D97-AF65-F5344CB8AC3E}">
        <p14:creationId xmlns:p14="http://schemas.microsoft.com/office/powerpoint/2010/main" val="1642631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tângulo 1"/>
          <p:cNvSpPr/>
          <p:nvPr/>
        </p:nvSpPr>
        <p:spPr>
          <a:xfrm>
            <a:off x="3186820" y="139998"/>
            <a:ext cx="87456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Encontrastes </a:t>
            </a:r>
            <a:r>
              <a:rPr lang="pt-PT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este olhar? </a:t>
            </a:r>
            <a:endParaRPr lang="pt-PT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  <a:p>
            <a:pPr algn="r"/>
            <a:r>
              <a:rPr lang="pt-PT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Ouvistes </a:t>
            </a:r>
            <a:r>
              <a:rPr lang="pt-PT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esta voz? </a:t>
            </a:r>
            <a:endParaRPr lang="pt-PT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  <a:p>
            <a:pPr algn="r"/>
            <a:r>
              <a:rPr lang="pt-PT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Sentistes </a:t>
            </a:r>
            <a:r>
              <a:rPr lang="pt-PT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este impulso a pôr-vos a caminho? </a:t>
            </a:r>
            <a:endParaRPr lang="pt-PT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  <a:p>
            <a:pPr algn="r"/>
            <a:endParaRPr lang="pt-PT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288202" y="5194488"/>
            <a:ext cx="967815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3200" dirty="0">
                <a:solidFill>
                  <a:srgbClr val="000000"/>
                </a:solidFill>
                <a:latin typeface="Calibri" panose="020F0502020204030204" pitchFamily="34" charset="0"/>
              </a:rPr>
              <a:t>… não obstante a confusão e o atordoamento darem a impressão de reinar no mundo, este apelo continua a ressoar no vosso espírito para o abrir à alegria completa. </a:t>
            </a:r>
            <a:endParaRPr lang="pt-PT" sz="3200" dirty="0"/>
          </a:p>
        </p:txBody>
      </p:sp>
    </p:spTree>
    <p:extLst>
      <p:ext uri="{BB962C8B-B14F-4D97-AF65-F5344CB8AC3E}">
        <p14:creationId xmlns:p14="http://schemas.microsoft.com/office/powerpoint/2010/main" val="16903824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4799" y="0"/>
            <a:ext cx="9597201" cy="6858000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78463" y="0"/>
            <a:ext cx="5561846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3600" dirty="0" smtClean="0">
                <a:solidFill>
                  <a:schemeClr val="bg1"/>
                </a:solidFill>
                <a:latin typeface="Calibri" panose="020F0502020204030204" pitchFamily="34" charset="0"/>
              </a:rPr>
              <a:t>… será </a:t>
            </a:r>
            <a:r>
              <a:rPr lang="pt-PT" sz="3600" dirty="0">
                <a:solidFill>
                  <a:schemeClr val="bg1"/>
                </a:solidFill>
                <a:latin typeface="Calibri" panose="020F0502020204030204" pitchFamily="34" charset="0"/>
              </a:rPr>
              <a:t>possível </a:t>
            </a:r>
            <a:endParaRPr lang="pt-PT" sz="36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r>
              <a:rPr lang="pt-PT" sz="3600" dirty="0" smtClean="0">
                <a:solidFill>
                  <a:schemeClr val="bg1"/>
                </a:solidFill>
                <a:latin typeface="Calibri" panose="020F0502020204030204" pitchFamily="34" charset="0"/>
              </a:rPr>
              <a:t>na </a:t>
            </a:r>
            <a:r>
              <a:rPr lang="pt-PT" sz="3600" dirty="0">
                <a:solidFill>
                  <a:schemeClr val="bg1"/>
                </a:solidFill>
                <a:latin typeface="Calibri" panose="020F0502020204030204" pitchFamily="34" charset="0"/>
              </a:rPr>
              <a:t>medida em que, </a:t>
            </a:r>
            <a:endParaRPr lang="pt-PT" sz="36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r>
              <a:rPr lang="pt-PT" sz="3600" dirty="0" smtClean="0">
                <a:solidFill>
                  <a:schemeClr val="bg1"/>
                </a:solidFill>
                <a:latin typeface="Calibri" panose="020F0502020204030204" pitchFamily="34" charset="0"/>
              </a:rPr>
              <a:t>mesmo </a:t>
            </a:r>
            <a:r>
              <a:rPr lang="pt-PT" sz="3600" dirty="0">
                <a:solidFill>
                  <a:schemeClr val="bg1"/>
                </a:solidFill>
                <a:latin typeface="Calibri" panose="020F0502020204030204" pitchFamily="34" charset="0"/>
              </a:rPr>
              <a:t>através do acompanhamento </a:t>
            </a:r>
            <a:endParaRPr lang="pt-PT" sz="36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r>
              <a:rPr lang="pt-PT" sz="3600" dirty="0" smtClean="0">
                <a:solidFill>
                  <a:schemeClr val="bg1"/>
                </a:solidFill>
                <a:latin typeface="Calibri" panose="020F0502020204030204" pitchFamily="34" charset="0"/>
              </a:rPr>
              <a:t>de </a:t>
            </a:r>
            <a:r>
              <a:rPr lang="pt-PT" sz="3600" dirty="0">
                <a:solidFill>
                  <a:schemeClr val="bg1"/>
                </a:solidFill>
                <a:latin typeface="Calibri" panose="020F0502020204030204" pitchFamily="34" charset="0"/>
              </a:rPr>
              <a:t>guias </a:t>
            </a:r>
            <a:endParaRPr lang="pt-PT" sz="36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r>
              <a:rPr lang="pt-PT" sz="3600" dirty="0" smtClean="0">
                <a:solidFill>
                  <a:schemeClr val="bg1"/>
                </a:solidFill>
                <a:latin typeface="Calibri" panose="020F0502020204030204" pitchFamily="34" charset="0"/>
              </a:rPr>
              <a:t>especializados</a:t>
            </a:r>
            <a:r>
              <a:rPr lang="pt-PT" sz="3600" dirty="0">
                <a:solidFill>
                  <a:schemeClr val="bg1"/>
                </a:solidFill>
                <a:latin typeface="Calibri" panose="020F0502020204030204" pitchFamily="34" charset="0"/>
              </a:rPr>
              <a:t>, </a:t>
            </a:r>
            <a:endParaRPr lang="pt-PT" sz="36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r>
              <a:rPr lang="pt-PT" sz="3600" dirty="0" smtClean="0">
                <a:solidFill>
                  <a:schemeClr val="bg1"/>
                </a:solidFill>
                <a:latin typeface="Calibri" panose="020F0502020204030204" pitchFamily="34" charset="0"/>
              </a:rPr>
              <a:t>souberdes </a:t>
            </a:r>
          </a:p>
          <a:p>
            <a:r>
              <a:rPr lang="pt-PT" sz="3600" dirty="0" smtClean="0">
                <a:solidFill>
                  <a:schemeClr val="bg1"/>
                </a:solidFill>
                <a:latin typeface="Calibri" panose="020F0502020204030204" pitchFamily="34" charset="0"/>
              </a:rPr>
              <a:t>empreender um</a:t>
            </a:r>
          </a:p>
          <a:p>
            <a:r>
              <a:rPr lang="pt-PT" sz="3600" dirty="0" smtClean="0">
                <a:solidFill>
                  <a:schemeClr val="bg1"/>
                </a:solidFill>
                <a:latin typeface="Calibri" panose="020F0502020204030204" pitchFamily="34" charset="0"/>
              </a:rPr>
              <a:t>itinerário </a:t>
            </a:r>
            <a:r>
              <a:rPr lang="pt-PT" sz="3600" dirty="0">
                <a:solidFill>
                  <a:schemeClr val="bg1"/>
                </a:solidFill>
                <a:latin typeface="Calibri" panose="020F0502020204030204" pitchFamily="34" charset="0"/>
              </a:rPr>
              <a:t>de discernimento para descobrir </a:t>
            </a:r>
            <a:endParaRPr lang="pt-PT" sz="36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r>
              <a:rPr lang="pt-PT" sz="3600" dirty="0" smtClean="0">
                <a:solidFill>
                  <a:schemeClr val="bg1"/>
                </a:solidFill>
                <a:latin typeface="Calibri" panose="020F0502020204030204" pitchFamily="34" charset="0"/>
              </a:rPr>
              <a:t>o </a:t>
            </a:r>
            <a:r>
              <a:rPr lang="pt-PT" sz="3600" dirty="0">
                <a:solidFill>
                  <a:schemeClr val="bg1"/>
                </a:solidFill>
                <a:latin typeface="Calibri" panose="020F0502020204030204" pitchFamily="34" charset="0"/>
              </a:rPr>
              <a:t>projeto de Deus </a:t>
            </a:r>
            <a:endParaRPr lang="pt-PT" sz="36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r>
              <a:rPr lang="pt-PT" sz="3600" dirty="0" smtClean="0">
                <a:solidFill>
                  <a:schemeClr val="bg1"/>
                </a:solidFill>
                <a:latin typeface="Calibri" panose="020F0502020204030204" pitchFamily="34" charset="0"/>
              </a:rPr>
              <a:t>na </a:t>
            </a:r>
            <a:r>
              <a:rPr lang="pt-PT" sz="3600" dirty="0">
                <a:solidFill>
                  <a:schemeClr val="bg1"/>
                </a:solidFill>
                <a:latin typeface="Calibri" panose="020F0502020204030204" pitchFamily="34" charset="0"/>
              </a:rPr>
              <a:t>vossa vida. </a:t>
            </a:r>
            <a:endParaRPr lang="pt-PT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9790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16" b="16663"/>
          <a:stretch/>
        </p:blipFill>
        <p:spPr>
          <a:xfrm>
            <a:off x="0" y="0"/>
            <a:ext cx="12192000" cy="6850743"/>
          </a:xfrm>
          <a:prstGeom prst="rect">
            <a:avLst/>
          </a:prstGeom>
        </p:spPr>
      </p:pic>
      <p:sp>
        <p:nvSpPr>
          <p:cNvPr id="2" name="Retângulo 1"/>
          <p:cNvSpPr/>
          <p:nvPr/>
        </p:nvSpPr>
        <p:spPr>
          <a:xfrm>
            <a:off x="8534399" y="178683"/>
            <a:ext cx="3324225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36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Mesmo </a:t>
            </a:r>
            <a:r>
              <a:rPr lang="pt-PT" sz="3600" b="1" dirty="0">
                <a:solidFill>
                  <a:schemeClr val="bg1"/>
                </a:solidFill>
                <a:latin typeface="Calibri" panose="020F0502020204030204" pitchFamily="34" charset="0"/>
              </a:rPr>
              <a:t>quando o vosso caminho estiver marcado pela precariedade e pela queda, Deus rico de misericórdia estende a sua mão para vos erguer. </a:t>
            </a:r>
            <a:endParaRPr lang="pt-PT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45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89" b="672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tângulo 3"/>
          <p:cNvSpPr/>
          <p:nvPr/>
        </p:nvSpPr>
        <p:spPr>
          <a:xfrm>
            <a:off x="739365" y="90535"/>
            <a:ext cx="726389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36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Em </a:t>
            </a:r>
            <a:r>
              <a:rPr lang="pt-PT" sz="32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Cracóvia</a:t>
            </a:r>
            <a:r>
              <a:rPr lang="pt-PT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, perguntei-vos várias vezes</a:t>
            </a:r>
            <a:r>
              <a:rPr lang="pt-PT" sz="32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:</a:t>
            </a:r>
          </a:p>
          <a:p>
            <a:r>
              <a:rPr lang="pt-PT" sz="32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«</a:t>
            </a:r>
            <a:r>
              <a:rPr lang="pt-PT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As coisas podem mudar?». </a:t>
            </a:r>
            <a:endParaRPr lang="pt-PT" sz="3200" b="1" dirty="0">
              <a:solidFill>
                <a:schemeClr val="bg1"/>
              </a:solidFill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5972269" y="5247888"/>
            <a:ext cx="6096000" cy="1384995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>
            <a:spAutoFit/>
          </a:bodyPr>
          <a:lstStyle/>
          <a:p>
            <a:pPr algn="r"/>
            <a:r>
              <a:rPr lang="pt-PT" sz="44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pt-PT" sz="4000" b="1" dirty="0">
                <a:solidFill>
                  <a:srgbClr val="000000"/>
                </a:solidFill>
                <a:latin typeface="Calibri" panose="020F0502020204030204" pitchFamily="34" charset="0"/>
              </a:rPr>
              <a:t>E juntos, vós gritastes um «Sim!» retumbante. </a:t>
            </a:r>
            <a:endParaRPr lang="pt-PT" sz="4000" b="1" dirty="0"/>
          </a:p>
        </p:txBody>
      </p:sp>
    </p:spTree>
    <p:extLst>
      <p:ext uri="{BB962C8B-B14F-4D97-AF65-F5344CB8AC3E}">
        <p14:creationId xmlns:p14="http://schemas.microsoft.com/office/powerpoint/2010/main" val="37351912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7472689" cy="6858000"/>
          </a:xfrm>
          <a:prstGeom prst="rect">
            <a:avLst/>
          </a:prstGeom>
        </p:spPr>
      </p:pic>
      <p:sp>
        <p:nvSpPr>
          <p:cNvPr id="2" name="Retângulo 1"/>
          <p:cNvSpPr/>
          <p:nvPr/>
        </p:nvSpPr>
        <p:spPr>
          <a:xfrm>
            <a:off x="7562850" y="112008"/>
            <a:ext cx="447675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3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Aquele </a:t>
            </a:r>
            <a:r>
              <a:rPr lang="pt-PT" sz="3200" dirty="0">
                <a:solidFill>
                  <a:srgbClr val="000000"/>
                </a:solidFill>
                <a:latin typeface="Calibri" panose="020F0502020204030204" pitchFamily="34" charset="0"/>
              </a:rPr>
              <a:t>brado nasce do vosso jovem coração, que não suporta a injustiça e não pode submeter-se à cultura do descartável, nem ceder à globalização da indiferença. </a:t>
            </a:r>
            <a:endParaRPr lang="pt-PT" sz="3200" dirty="0"/>
          </a:p>
        </p:txBody>
      </p:sp>
      <p:sp>
        <p:nvSpPr>
          <p:cNvPr id="3" name="Retângulo 2"/>
          <p:cNvSpPr/>
          <p:nvPr/>
        </p:nvSpPr>
        <p:spPr>
          <a:xfrm>
            <a:off x="7610475" y="3811012"/>
            <a:ext cx="43815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3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… como a </a:t>
            </a:r>
            <a:r>
              <a:rPr lang="pt-PT" sz="3200" dirty="0">
                <a:solidFill>
                  <a:srgbClr val="000000"/>
                </a:solidFill>
                <a:latin typeface="Calibri" panose="020F0502020204030204" pitchFamily="34" charset="0"/>
              </a:rPr>
              <a:t>Jeremias, </a:t>
            </a:r>
            <a:r>
              <a:rPr lang="pt-PT" sz="3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Deus encoraja-vos…: «</a:t>
            </a:r>
            <a:r>
              <a:rPr lang="pt-PT" sz="3200" dirty="0">
                <a:solidFill>
                  <a:srgbClr val="000000"/>
                </a:solidFill>
                <a:latin typeface="Calibri" panose="020F0502020204030204" pitchFamily="34" charset="0"/>
              </a:rPr>
              <a:t>Não deves ter medo </a:t>
            </a:r>
            <a:r>
              <a:rPr lang="pt-PT" sz="3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[...] porque </a:t>
            </a:r>
            <a:r>
              <a:rPr lang="pt-PT" sz="3200" dirty="0">
                <a:solidFill>
                  <a:srgbClr val="000000"/>
                </a:solidFill>
                <a:latin typeface="Calibri" panose="020F0502020204030204" pitchFamily="34" charset="0"/>
              </a:rPr>
              <a:t>Eu estarei contigo para te libertar» (cf. </a:t>
            </a:r>
            <a:r>
              <a:rPr lang="pt-PT" sz="3200" i="1" dirty="0" err="1">
                <a:solidFill>
                  <a:srgbClr val="000000"/>
                </a:solidFill>
                <a:latin typeface="Calibri" panose="020F0502020204030204" pitchFamily="34" charset="0"/>
              </a:rPr>
              <a:t>Jr</a:t>
            </a:r>
            <a:r>
              <a:rPr lang="pt-PT" sz="3200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pt-PT" sz="3200" dirty="0">
                <a:solidFill>
                  <a:srgbClr val="000000"/>
                </a:solidFill>
                <a:latin typeface="Calibri" panose="020F0502020204030204" pitchFamily="34" charset="0"/>
              </a:rPr>
              <a:t>1, 8). </a:t>
            </a:r>
            <a:endParaRPr lang="pt-PT" sz="3200" dirty="0"/>
          </a:p>
        </p:txBody>
      </p:sp>
    </p:spTree>
    <p:extLst>
      <p:ext uri="{BB962C8B-B14F-4D97-AF65-F5344CB8AC3E}">
        <p14:creationId xmlns:p14="http://schemas.microsoft.com/office/powerpoint/2010/main" val="26934090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tângulo 1"/>
          <p:cNvSpPr/>
          <p:nvPr/>
        </p:nvSpPr>
        <p:spPr>
          <a:xfrm>
            <a:off x="266700" y="3648075"/>
            <a:ext cx="3514725" cy="3046988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square">
            <a:spAutoFit/>
          </a:bodyPr>
          <a:lstStyle/>
          <a:p>
            <a:r>
              <a:rPr lang="pt-PT" sz="3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Um </a:t>
            </a:r>
            <a:r>
              <a:rPr lang="pt-PT" sz="3200" dirty="0">
                <a:solidFill>
                  <a:srgbClr val="000000"/>
                </a:solidFill>
                <a:latin typeface="Calibri" panose="020F0502020204030204" pitchFamily="34" charset="0"/>
              </a:rPr>
              <a:t>mundo melhor constrói-se também graças a vós, ao vosso desejo de mudança e à vossa generosidade. </a:t>
            </a:r>
            <a:endParaRPr lang="pt-PT" sz="3200" dirty="0"/>
          </a:p>
        </p:txBody>
      </p:sp>
      <p:sp>
        <p:nvSpPr>
          <p:cNvPr id="3" name="Retângulo 2"/>
          <p:cNvSpPr/>
          <p:nvPr/>
        </p:nvSpPr>
        <p:spPr>
          <a:xfrm>
            <a:off x="4819650" y="193358"/>
            <a:ext cx="7148513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PT" sz="3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Não </a:t>
            </a:r>
            <a:r>
              <a:rPr lang="pt-PT" sz="3200" dirty="0">
                <a:solidFill>
                  <a:srgbClr val="000000"/>
                </a:solidFill>
                <a:latin typeface="Calibri" panose="020F0502020204030204" pitchFamily="34" charset="0"/>
              </a:rPr>
              <a:t>tenhais medo de ouvir o Espírito que vos sugere escolhas audazes, não hesiteis </a:t>
            </a:r>
          </a:p>
          <a:p>
            <a:pPr algn="r"/>
            <a:r>
              <a:rPr lang="pt-PT" sz="3200" dirty="0">
                <a:solidFill>
                  <a:srgbClr val="000000"/>
                </a:solidFill>
                <a:latin typeface="Calibri" panose="020F0502020204030204" pitchFamily="34" charset="0"/>
              </a:rPr>
              <a:t>quando a consciência vos pedir que arrisqueis para seguir o Mestre. </a:t>
            </a:r>
            <a:endParaRPr lang="pt-PT" sz="3200" dirty="0"/>
          </a:p>
        </p:txBody>
      </p:sp>
    </p:spTree>
    <p:extLst>
      <p:ext uri="{BB962C8B-B14F-4D97-AF65-F5344CB8AC3E}">
        <p14:creationId xmlns:p14="http://schemas.microsoft.com/office/powerpoint/2010/main" val="11104357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810000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2733674" y="4325035"/>
            <a:ext cx="907732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3600" dirty="0">
                <a:solidFill>
                  <a:srgbClr val="000000"/>
                </a:solidFill>
                <a:latin typeface="Calibri" panose="020F0502020204030204" pitchFamily="34" charset="0"/>
              </a:rPr>
              <a:t>Fazei ouvir o vosso grito, deixai-o ressoar nas comunidades e fazei-o chegar aos </a:t>
            </a:r>
            <a:r>
              <a:rPr lang="pt-PT" sz="3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pastores… </a:t>
            </a:r>
            <a:r>
              <a:rPr lang="pt-PT" sz="3600" dirty="0" smtClean="0"/>
              <a:t>«muitas </a:t>
            </a:r>
            <a:r>
              <a:rPr lang="pt-PT" sz="3600" dirty="0"/>
              <a:t>vezes é exatamente ao mais jovem que o Senhor revela a melhor solução</a:t>
            </a:r>
            <a:r>
              <a:rPr lang="pt-PT" sz="3600" dirty="0" smtClean="0"/>
              <a:t>» (S. Bento) </a:t>
            </a:r>
            <a:r>
              <a:rPr lang="pt-PT" sz="3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endParaRPr lang="pt-PT" sz="3600" dirty="0"/>
          </a:p>
        </p:txBody>
      </p:sp>
    </p:spTree>
    <p:extLst>
      <p:ext uri="{BB962C8B-B14F-4D97-AF65-F5344CB8AC3E}">
        <p14:creationId xmlns:p14="http://schemas.microsoft.com/office/powerpoint/2010/main" val="9310972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tângulo 1"/>
          <p:cNvSpPr/>
          <p:nvPr/>
        </p:nvSpPr>
        <p:spPr>
          <a:xfrm>
            <a:off x="419100" y="290810"/>
            <a:ext cx="6096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PT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Através </a:t>
            </a:r>
            <a:r>
              <a:rPr lang="pt-PT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do caminho deste Sínodo, eu e os meus irmãos Bispos queremos, ainda mais, «contribuir para a vossa alegria» (</a:t>
            </a:r>
            <a:r>
              <a:rPr lang="pt-PT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2 Cor </a:t>
            </a:r>
            <a:r>
              <a:rPr lang="pt-PT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1, 24). </a:t>
            </a:r>
            <a:endParaRPr lang="pt-PT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804207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tângulo 1"/>
          <p:cNvSpPr/>
          <p:nvPr/>
        </p:nvSpPr>
        <p:spPr>
          <a:xfrm>
            <a:off x="133350" y="2333685"/>
            <a:ext cx="869632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3600" dirty="0">
                <a:solidFill>
                  <a:srgbClr val="000000"/>
                </a:solidFill>
                <a:latin typeface="Calibri" panose="020F0502020204030204" pitchFamily="34" charset="0"/>
              </a:rPr>
              <a:t>Confio-vos a Maria </a:t>
            </a:r>
            <a:endParaRPr lang="pt-PT" sz="360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pt-PT" sz="3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de </a:t>
            </a:r>
            <a:r>
              <a:rPr lang="pt-PT" sz="3600" dirty="0">
                <a:solidFill>
                  <a:srgbClr val="000000"/>
                </a:solidFill>
                <a:latin typeface="Calibri" panose="020F0502020204030204" pitchFamily="34" charset="0"/>
              </a:rPr>
              <a:t>Nazaré, uma jovem </a:t>
            </a:r>
            <a:endParaRPr lang="pt-PT" sz="360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pt-PT" sz="3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como </a:t>
            </a:r>
            <a:r>
              <a:rPr lang="pt-PT" sz="3600" dirty="0">
                <a:solidFill>
                  <a:srgbClr val="000000"/>
                </a:solidFill>
                <a:latin typeface="Calibri" panose="020F0502020204030204" pitchFamily="34" charset="0"/>
              </a:rPr>
              <a:t>vós, à qual Deus </a:t>
            </a:r>
            <a:endParaRPr lang="pt-PT" sz="360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pt-PT" sz="3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dirigiu </a:t>
            </a:r>
            <a:r>
              <a:rPr lang="pt-PT" sz="3600" dirty="0">
                <a:solidFill>
                  <a:srgbClr val="000000"/>
                </a:solidFill>
                <a:latin typeface="Calibri" panose="020F0502020204030204" pitchFamily="34" charset="0"/>
              </a:rPr>
              <a:t>o seu olhar </a:t>
            </a:r>
            <a:endParaRPr lang="pt-PT" sz="360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pt-PT" sz="3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amoroso</a:t>
            </a:r>
            <a:r>
              <a:rPr lang="pt-PT" sz="3600" dirty="0">
                <a:solidFill>
                  <a:srgbClr val="000000"/>
                </a:solidFill>
                <a:latin typeface="Calibri" panose="020F0502020204030204" pitchFamily="34" charset="0"/>
              </a:rPr>
              <a:t>, a fim de que vos </a:t>
            </a:r>
            <a:endParaRPr lang="pt-PT" sz="360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pt-PT" sz="3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tome </a:t>
            </a:r>
            <a:r>
              <a:rPr lang="pt-PT" sz="3600" dirty="0">
                <a:solidFill>
                  <a:srgbClr val="000000"/>
                </a:solidFill>
                <a:latin typeface="Calibri" panose="020F0502020204030204" pitchFamily="34" charset="0"/>
              </a:rPr>
              <a:t>pela mão e vos guie </a:t>
            </a:r>
            <a:endParaRPr lang="pt-PT" sz="360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pt-PT" sz="3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para </a:t>
            </a:r>
            <a:r>
              <a:rPr lang="pt-PT" sz="3600" dirty="0">
                <a:solidFill>
                  <a:srgbClr val="000000"/>
                </a:solidFill>
                <a:latin typeface="Calibri" panose="020F0502020204030204" pitchFamily="34" charset="0"/>
              </a:rPr>
              <a:t>a alegria de um </a:t>
            </a:r>
            <a:endParaRPr lang="pt-PT" sz="360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pt-PT" sz="3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«</a:t>
            </a:r>
            <a:r>
              <a:rPr lang="pt-PT" sz="3600" dirty="0">
                <a:solidFill>
                  <a:srgbClr val="000000"/>
                </a:solidFill>
                <a:latin typeface="Calibri" panose="020F0502020204030204" pitchFamily="34" charset="0"/>
              </a:rPr>
              <a:t>Eis-me!» pleno e </a:t>
            </a:r>
            <a:r>
              <a:rPr lang="pt-PT" sz="3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generoso </a:t>
            </a:r>
            <a:r>
              <a:rPr lang="pt-PT" sz="3600" dirty="0" smtClean="0">
                <a:solidFill>
                  <a:schemeClr val="bg1"/>
                </a:solidFill>
                <a:latin typeface="Calibri" panose="020F0502020204030204" pitchFamily="34" charset="0"/>
              </a:rPr>
              <a:t>(cf. </a:t>
            </a:r>
            <a:r>
              <a:rPr lang="pt-PT" sz="3600" i="1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Lc</a:t>
            </a:r>
            <a:r>
              <a:rPr lang="pt-PT" sz="3600" i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pt-PT" sz="3600" dirty="0" smtClean="0">
                <a:solidFill>
                  <a:schemeClr val="bg1"/>
                </a:solidFill>
                <a:latin typeface="Calibri" panose="020F0502020204030204" pitchFamily="34" charset="0"/>
              </a:rPr>
              <a:t>1, 38). </a:t>
            </a:r>
            <a:endParaRPr lang="pt-PT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8802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298066" y="3566404"/>
            <a:ext cx="8509637" cy="31393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BR" sz="6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Anúncio:</a:t>
            </a:r>
          </a:p>
          <a:p>
            <a:r>
              <a:rPr lang="pt-BR" sz="6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Carta do Papa Francisco</a:t>
            </a:r>
          </a:p>
          <a:p>
            <a:r>
              <a:rPr lang="pt-BR" sz="6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13 jan. 2017</a:t>
            </a:r>
            <a:endParaRPr lang="pt-BR" sz="66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03677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364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150891" y="200675"/>
            <a:ext cx="3407121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«</a:t>
            </a:r>
            <a:r>
              <a:rPr lang="pt-PT" sz="2800" dirty="0">
                <a:solidFill>
                  <a:srgbClr val="000000"/>
                </a:solidFill>
                <a:latin typeface="Calibri" panose="020F0502020204030204" pitchFamily="34" charset="0"/>
              </a:rPr>
              <a:t>Sai da tua terra, </a:t>
            </a:r>
            <a:endParaRPr lang="pt-PT" sz="280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pt-PT" sz="28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deixa </a:t>
            </a:r>
            <a:r>
              <a:rPr lang="pt-PT" sz="2800" dirty="0">
                <a:solidFill>
                  <a:srgbClr val="000000"/>
                </a:solidFill>
                <a:latin typeface="Calibri" panose="020F0502020204030204" pitchFamily="34" charset="0"/>
              </a:rPr>
              <a:t>a tua </a:t>
            </a:r>
            <a:r>
              <a:rPr lang="pt-PT" sz="28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família</a:t>
            </a:r>
          </a:p>
          <a:p>
            <a:r>
              <a:rPr lang="pt-PT" sz="28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e </a:t>
            </a:r>
            <a:r>
              <a:rPr lang="pt-PT" sz="2800" dirty="0">
                <a:solidFill>
                  <a:srgbClr val="000000"/>
                </a:solidFill>
                <a:latin typeface="Calibri" panose="020F0502020204030204" pitchFamily="34" charset="0"/>
              </a:rPr>
              <a:t>a casa do teu pai, </a:t>
            </a:r>
            <a:endParaRPr lang="pt-PT" sz="280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pt-PT" sz="28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e </a:t>
            </a:r>
            <a:r>
              <a:rPr lang="pt-PT" sz="2800" dirty="0">
                <a:solidFill>
                  <a:srgbClr val="000000"/>
                </a:solidFill>
                <a:latin typeface="Calibri" panose="020F0502020204030204" pitchFamily="34" charset="0"/>
              </a:rPr>
              <a:t>vai para a terra </a:t>
            </a:r>
            <a:endParaRPr lang="pt-PT" sz="280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pt-PT" sz="28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que </a:t>
            </a:r>
            <a:r>
              <a:rPr lang="pt-PT" sz="2800" dirty="0">
                <a:solidFill>
                  <a:srgbClr val="000000"/>
                </a:solidFill>
                <a:latin typeface="Calibri" panose="020F0502020204030204" pitchFamily="34" charset="0"/>
              </a:rPr>
              <a:t>Eu te mostrar!» </a:t>
            </a:r>
            <a:endParaRPr lang="pt-PT" sz="280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pt-PT" sz="2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pt-PT" sz="28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(</a:t>
            </a:r>
            <a:r>
              <a:rPr lang="pt-PT" sz="2800" i="1" dirty="0" err="1">
                <a:solidFill>
                  <a:srgbClr val="000000"/>
                </a:solidFill>
                <a:latin typeface="Calibri" panose="020F0502020204030204" pitchFamily="34" charset="0"/>
              </a:rPr>
              <a:t>Gn</a:t>
            </a:r>
            <a:r>
              <a:rPr lang="pt-PT" sz="2800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pt-PT" sz="2800" dirty="0">
                <a:solidFill>
                  <a:srgbClr val="000000"/>
                </a:solidFill>
                <a:latin typeface="Calibri" panose="020F0502020204030204" pitchFamily="34" charset="0"/>
              </a:rPr>
              <a:t>12, 1</a:t>
            </a:r>
            <a:r>
              <a:rPr lang="pt-PT" sz="28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).</a:t>
            </a:r>
            <a:endParaRPr lang="pt-PT" sz="2800" dirty="0"/>
          </a:p>
        </p:txBody>
      </p:sp>
      <p:sp>
        <p:nvSpPr>
          <p:cNvPr id="4" name="Retângulo 3"/>
          <p:cNvSpPr/>
          <p:nvPr/>
        </p:nvSpPr>
        <p:spPr>
          <a:xfrm>
            <a:off x="8982128" y="4265681"/>
            <a:ext cx="2925481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PT" sz="3600" dirty="0" smtClean="0">
                <a:solidFill>
                  <a:schemeClr val="bg1"/>
                </a:solidFill>
                <a:latin typeface="Calibri" panose="020F0502020204030204" pitchFamily="34" charset="0"/>
              </a:rPr>
              <a:t>Hoje</a:t>
            </a:r>
          </a:p>
          <a:p>
            <a:pPr algn="ctr"/>
            <a:r>
              <a:rPr lang="pt-PT" sz="3600" dirty="0" smtClean="0">
                <a:solidFill>
                  <a:schemeClr val="bg1"/>
                </a:solidFill>
                <a:latin typeface="Calibri" panose="020F0502020204030204" pitchFamily="34" charset="0"/>
              </a:rPr>
              <a:t>estas </a:t>
            </a:r>
            <a:r>
              <a:rPr lang="pt-PT" sz="3600" dirty="0">
                <a:solidFill>
                  <a:schemeClr val="bg1"/>
                </a:solidFill>
                <a:latin typeface="Calibri" panose="020F0502020204030204" pitchFamily="34" charset="0"/>
              </a:rPr>
              <a:t>palavras </a:t>
            </a:r>
            <a:endParaRPr lang="pt-PT" sz="36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ctr"/>
            <a:r>
              <a:rPr lang="pt-PT" sz="3600" dirty="0" smtClean="0">
                <a:solidFill>
                  <a:schemeClr val="bg1"/>
                </a:solidFill>
                <a:latin typeface="Calibri" panose="020F0502020204030204" pitchFamily="34" charset="0"/>
              </a:rPr>
              <a:t>são </a:t>
            </a:r>
            <a:r>
              <a:rPr lang="pt-PT" sz="3600" dirty="0">
                <a:solidFill>
                  <a:schemeClr val="bg1"/>
                </a:solidFill>
                <a:latin typeface="Calibri" panose="020F0502020204030204" pitchFamily="34" charset="0"/>
              </a:rPr>
              <a:t>dirigidas </a:t>
            </a:r>
            <a:endParaRPr lang="pt-PT" sz="36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ctr"/>
            <a:r>
              <a:rPr lang="pt-PT" sz="3600" dirty="0" smtClean="0">
                <a:solidFill>
                  <a:schemeClr val="bg1"/>
                </a:solidFill>
                <a:latin typeface="Calibri" panose="020F0502020204030204" pitchFamily="34" charset="0"/>
              </a:rPr>
              <a:t>também </a:t>
            </a:r>
            <a:r>
              <a:rPr lang="pt-PT" sz="3600" dirty="0">
                <a:solidFill>
                  <a:schemeClr val="bg1"/>
                </a:solidFill>
                <a:latin typeface="Calibri" panose="020F0502020204030204" pitchFamily="34" charset="0"/>
              </a:rPr>
              <a:t>a vós </a:t>
            </a:r>
            <a:endParaRPr lang="pt-PT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5334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144855" y="0"/>
            <a:ext cx="48436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dirty="0" smtClean="0"/>
              <a:t>… são palavras do Pai</a:t>
            </a:r>
          </a:p>
          <a:p>
            <a:r>
              <a:rPr lang="pt-PT" sz="3600" dirty="0" smtClean="0"/>
              <a:t>que vos convida a «sair»…</a:t>
            </a:r>
            <a:endParaRPr lang="pt-PT" sz="3600" dirty="0"/>
          </a:p>
        </p:txBody>
      </p:sp>
      <p:sp>
        <p:nvSpPr>
          <p:cNvPr id="4" name="Retângulo 3"/>
          <p:cNvSpPr/>
          <p:nvPr/>
        </p:nvSpPr>
        <p:spPr>
          <a:xfrm>
            <a:off x="8356348" y="3441680"/>
            <a:ext cx="37179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3600" dirty="0" smtClean="0">
                <a:solidFill>
                  <a:schemeClr val="bg1"/>
                </a:solidFill>
                <a:latin typeface="Calibri" panose="020F0502020204030204" pitchFamily="34" charset="0"/>
              </a:rPr>
              <a:t> … ouvi a </a:t>
            </a:r>
          </a:p>
          <a:p>
            <a:pPr algn="r"/>
            <a:r>
              <a:rPr lang="pt-PT" sz="3600" dirty="0" smtClean="0">
                <a:solidFill>
                  <a:schemeClr val="bg1"/>
                </a:solidFill>
                <a:latin typeface="Calibri" panose="020F0502020204030204" pitchFamily="34" charset="0"/>
              </a:rPr>
              <a:t>voz </a:t>
            </a:r>
            <a:r>
              <a:rPr lang="pt-PT" sz="3600" dirty="0">
                <a:solidFill>
                  <a:schemeClr val="bg1"/>
                </a:solidFill>
                <a:latin typeface="Calibri" panose="020F0502020204030204" pitchFamily="34" charset="0"/>
              </a:rPr>
              <a:t>de Deus </a:t>
            </a:r>
            <a:endParaRPr lang="pt-PT" sz="36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r"/>
            <a:r>
              <a:rPr lang="pt-PT" sz="3600" dirty="0" smtClean="0">
                <a:solidFill>
                  <a:schemeClr val="bg1"/>
                </a:solidFill>
                <a:latin typeface="Calibri" panose="020F0502020204030204" pitchFamily="34" charset="0"/>
              </a:rPr>
              <a:t>que </a:t>
            </a:r>
            <a:r>
              <a:rPr lang="pt-PT" sz="3600" dirty="0">
                <a:solidFill>
                  <a:schemeClr val="bg1"/>
                </a:solidFill>
                <a:latin typeface="Calibri" panose="020F0502020204030204" pitchFamily="34" charset="0"/>
              </a:rPr>
              <a:t>ressoa nos vossos corações através do sopro do Espírito Santo. </a:t>
            </a:r>
            <a:endParaRPr lang="pt-PT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6763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4897925" y="443620"/>
            <a:ext cx="21999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6000" dirty="0" smtClean="0"/>
              <a:t>«Sair»</a:t>
            </a:r>
            <a:endParaRPr lang="pt-PT" sz="60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415706" y="2879085"/>
            <a:ext cx="91636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000" dirty="0" smtClean="0"/>
              <a:t>Não para fugir dos seus, nem do mundo…</a:t>
            </a:r>
            <a:endParaRPr lang="pt-PT" sz="40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1439501" y="5006774"/>
            <a:ext cx="102673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4000" dirty="0" smtClean="0"/>
              <a:t>… mas para uma sociedade mais justa e fraterna, até às periferias…</a:t>
            </a:r>
            <a:endParaRPr lang="pt-PT" sz="4000" dirty="0"/>
          </a:p>
        </p:txBody>
      </p:sp>
    </p:spTree>
    <p:extLst>
      <p:ext uri="{BB962C8B-B14F-4D97-AF65-F5344CB8AC3E}">
        <p14:creationId xmlns:p14="http://schemas.microsoft.com/office/powerpoint/2010/main" val="20796439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313854" y="401587"/>
            <a:ext cx="6096000" cy="2123658"/>
          </a:xfrm>
          <a:prstGeom prst="rect">
            <a:avLst/>
          </a:prstGeom>
          <a:solidFill>
            <a:srgbClr val="FFFFFF">
              <a:alpha val="83922"/>
            </a:srgbClr>
          </a:solidFill>
        </p:spPr>
        <p:txBody>
          <a:bodyPr>
            <a:spAutoFit/>
          </a:bodyPr>
          <a:lstStyle/>
          <a:p>
            <a:r>
              <a:rPr lang="pt-PT" sz="3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… </a:t>
            </a:r>
            <a:r>
              <a:rPr lang="pt-PT" sz="3200" dirty="0">
                <a:solidFill>
                  <a:srgbClr val="000000"/>
                </a:solidFill>
                <a:latin typeface="Calibri" panose="020F0502020204030204" pitchFamily="34" charset="0"/>
              </a:rPr>
              <a:t>infelizmente, o «Sai!» adquire até um significado diferente. O da prevaricação, da injustiça e da guerra. </a:t>
            </a:r>
            <a:endParaRPr lang="pt-PT" sz="3200" dirty="0"/>
          </a:p>
        </p:txBody>
      </p:sp>
    </p:spTree>
    <p:extLst>
      <p:ext uri="{BB962C8B-B14F-4D97-AF65-F5344CB8AC3E}">
        <p14:creationId xmlns:p14="http://schemas.microsoft.com/office/powerpoint/2010/main" val="15871123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159944" y="283892"/>
            <a:ext cx="719146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Muitos </a:t>
            </a:r>
            <a:r>
              <a:rPr lang="pt-PT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de vós, jovens, estais submetidos à chantagem da violência e sois forçados a fugir da vossa terra natal. </a:t>
            </a:r>
            <a:endParaRPr lang="pt-PT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5803271" y="4986300"/>
            <a:ext cx="6029608" cy="1569660"/>
          </a:xfrm>
          <a:prstGeom prst="rect">
            <a:avLst/>
          </a:prstGeom>
          <a:solidFill>
            <a:srgbClr val="FFFFFF">
              <a:alpha val="74902"/>
            </a:srgbClr>
          </a:solidFill>
        </p:spPr>
        <p:txBody>
          <a:bodyPr wrap="square">
            <a:spAutoFit/>
          </a:bodyPr>
          <a:lstStyle/>
          <a:p>
            <a:pPr algn="r"/>
            <a:r>
              <a:rPr lang="pt-PT" sz="3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O </a:t>
            </a:r>
            <a:r>
              <a:rPr lang="pt-PT" sz="3200" dirty="0">
                <a:solidFill>
                  <a:srgbClr val="000000"/>
                </a:solidFill>
                <a:latin typeface="Calibri" panose="020F0502020204030204" pitchFamily="34" charset="0"/>
              </a:rPr>
              <a:t>vosso clamor sobe até Deus, como aquele de Israel, escravo da opressão do Faraó (cf. </a:t>
            </a:r>
            <a:r>
              <a:rPr lang="pt-PT" sz="3200" i="1" dirty="0">
                <a:solidFill>
                  <a:srgbClr val="000000"/>
                </a:solidFill>
                <a:latin typeface="Calibri" panose="020F0502020204030204" pitchFamily="34" charset="0"/>
              </a:rPr>
              <a:t>Ex </a:t>
            </a:r>
            <a:r>
              <a:rPr lang="pt-PT" sz="3200" dirty="0">
                <a:solidFill>
                  <a:srgbClr val="000000"/>
                </a:solidFill>
                <a:latin typeface="Calibri" panose="020F0502020204030204" pitchFamily="34" charset="0"/>
              </a:rPr>
              <a:t>2, 23). </a:t>
            </a:r>
            <a:endParaRPr lang="pt-PT" sz="3200" dirty="0"/>
          </a:p>
        </p:txBody>
      </p:sp>
    </p:spTree>
    <p:extLst>
      <p:ext uri="{BB962C8B-B14F-4D97-AF65-F5344CB8AC3E}">
        <p14:creationId xmlns:p14="http://schemas.microsoft.com/office/powerpoint/2010/main" val="38043654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6708618" y="1783532"/>
            <a:ext cx="190122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600" b="1" i="1" dirty="0" smtClean="0"/>
              <a:t>Mestre,</a:t>
            </a:r>
          </a:p>
          <a:p>
            <a:pPr algn="ctr"/>
            <a:r>
              <a:rPr lang="pt-PT" sz="3600" b="1" i="1" dirty="0" smtClean="0"/>
              <a:t>onde</a:t>
            </a:r>
          </a:p>
          <a:p>
            <a:pPr algn="ctr"/>
            <a:r>
              <a:rPr lang="pt-PT" sz="3600" b="1" i="1" dirty="0" smtClean="0"/>
              <a:t>moras?</a:t>
            </a:r>
            <a:endParaRPr lang="pt-PT" sz="3600" b="1" i="1" dirty="0"/>
          </a:p>
        </p:txBody>
      </p:sp>
      <p:sp>
        <p:nvSpPr>
          <p:cNvPr id="4" name="CaixaDeTexto 3"/>
          <p:cNvSpPr txBox="1"/>
          <p:nvPr/>
        </p:nvSpPr>
        <p:spPr>
          <a:xfrm>
            <a:off x="10029731" y="1774478"/>
            <a:ext cx="190122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600" b="1" i="1" dirty="0" smtClean="0">
                <a:solidFill>
                  <a:schemeClr val="bg1"/>
                </a:solidFill>
              </a:rPr>
              <a:t>Vinde</a:t>
            </a:r>
          </a:p>
          <a:p>
            <a:pPr algn="ctr"/>
            <a:r>
              <a:rPr lang="pt-PT" sz="3600" b="1" i="1" dirty="0" smtClean="0">
                <a:solidFill>
                  <a:schemeClr val="bg1"/>
                </a:solidFill>
              </a:rPr>
              <a:t>e</a:t>
            </a:r>
          </a:p>
          <a:p>
            <a:pPr algn="ctr"/>
            <a:r>
              <a:rPr lang="pt-PT" sz="3600" b="1" i="1" dirty="0" smtClean="0">
                <a:solidFill>
                  <a:schemeClr val="bg1"/>
                </a:solidFill>
              </a:rPr>
              <a:t>vede!</a:t>
            </a:r>
            <a:endParaRPr lang="pt-PT" sz="36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11073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631</TotalTime>
  <Words>559</Words>
  <Application>Microsoft Office PowerPoint</Application>
  <PresentationFormat>Widescreen</PresentationFormat>
  <Paragraphs>66</Paragraphs>
  <Slides>18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Diocese de Viseu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P. António Almeida</dc:creator>
  <cp:lastModifiedBy>P. António Almeida</cp:lastModifiedBy>
  <cp:revision>30</cp:revision>
  <dcterms:created xsi:type="dcterms:W3CDTF">2017-08-17T11:13:11Z</dcterms:created>
  <dcterms:modified xsi:type="dcterms:W3CDTF">2017-08-24T18:28:27Z</dcterms:modified>
</cp:coreProperties>
</file>